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4"/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embeddedFontLst>
    <p:embeddedFont>
      <p:font typeface="Lato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Helvetica Neue Light"/>
      <p:regular r:id="rId74"/>
      <p:bold r:id="rId75"/>
      <p:italic r:id="rId76"/>
      <p:boldItalic r:id="rId77"/>
    </p:embeddedFont>
    <p:embeddedFont>
      <p:font typeface="Roboto Mono"/>
      <p:regular r:id="rId78"/>
      <p:bold r:id="rId79"/>
      <p:italic r:id="rId80"/>
      <p:boldItalic r:id="rId81"/>
    </p:embeddedFont>
    <p:embeddedFont>
      <p:font typeface="Karla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6">
          <p15:clr>
            <a:srgbClr val="A4A3A4"/>
          </p15:clr>
        </p15:guide>
        <p15:guide id="2" pos="41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6" orient="horz"/>
        <p:guide pos="41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Karla-italic.fntdata"/><Relationship Id="rId83" Type="http://schemas.openxmlformats.org/officeDocument/2006/relationships/font" Target="fonts/Karla-bold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85" Type="http://schemas.openxmlformats.org/officeDocument/2006/relationships/font" Target="fonts/Karla-bold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RobotoMono-italic.fntdata"/><Relationship Id="rId82" Type="http://schemas.openxmlformats.org/officeDocument/2006/relationships/font" Target="fonts/Karla-regular.fntdata"/><Relationship Id="rId81" Type="http://schemas.openxmlformats.org/officeDocument/2006/relationships/font" Target="fonts/RobotoMon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4.xml"/><Relationship Id="rId75" Type="http://schemas.openxmlformats.org/officeDocument/2006/relationships/font" Target="fonts/HelveticaNeueLight-bold.fntdata"/><Relationship Id="rId30" Type="http://schemas.openxmlformats.org/officeDocument/2006/relationships/slide" Target="slides/slide23.xml"/><Relationship Id="rId74" Type="http://schemas.openxmlformats.org/officeDocument/2006/relationships/font" Target="fonts/HelveticaNeueLight-regular.fntdata"/><Relationship Id="rId33" Type="http://schemas.openxmlformats.org/officeDocument/2006/relationships/slide" Target="slides/slide26.xml"/><Relationship Id="rId77" Type="http://schemas.openxmlformats.org/officeDocument/2006/relationships/font" Target="fonts/HelveticaNeueLight-boldItalic.fntdata"/><Relationship Id="rId32" Type="http://schemas.openxmlformats.org/officeDocument/2006/relationships/slide" Target="slides/slide25.xml"/><Relationship Id="rId76" Type="http://schemas.openxmlformats.org/officeDocument/2006/relationships/font" Target="fonts/HelveticaNeueLight-italic.fntdata"/><Relationship Id="rId35" Type="http://schemas.openxmlformats.org/officeDocument/2006/relationships/slide" Target="slides/slide28.xml"/><Relationship Id="rId79" Type="http://schemas.openxmlformats.org/officeDocument/2006/relationships/font" Target="fonts/RobotoMono-bold.fntdata"/><Relationship Id="rId34" Type="http://schemas.openxmlformats.org/officeDocument/2006/relationships/slide" Target="slides/slide27.xml"/><Relationship Id="rId78" Type="http://schemas.openxmlformats.org/officeDocument/2006/relationships/font" Target="fonts/RobotoMono-regular.fntdata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Lato-regular.fntdata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Lato-italic.fntdata"/><Relationship Id="rId23" Type="http://schemas.openxmlformats.org/officeDocument/2006/relationships/slide" Target="slides/slide16.xml"/><Relationship Id="rId67" Type="http://schemas.openxmlformats.org/officeDocument/2006/relationships/font" Target="fonts/Lato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53205b7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53205b7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b67f8cf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b67f8cf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b67f8cf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8b67f8cf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6a80ecc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6a80ecc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8b67f8cf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8b67f8cf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b67f8cf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b67f8cf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8b67f8cf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8b67f8cf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b67f8cf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b67f8cf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8b67f8cf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8b67f8cf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8b67f8cf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8b67f8cf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b67f8cf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b67f8cf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8b67f8cf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8b67f8cf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8b67f8cf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8b67f8cf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b67f8cf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b67f8cf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8b67f8cf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8b67f8cf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8b67f8cf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8b67f8cf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8b67f8cf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8b67f8cf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b67f8cf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b67f8cf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a80ecc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6a80ecc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122aec64e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122aec64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8b67f8cf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8b67f8cf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122aec64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122aec64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b67f8cf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b67f8cf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122aec64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122aec64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122aec64e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122aec64e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122aec64e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122aec64e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122aec64e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122aec64e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122aec64e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122aec64e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122aec64e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122aec64e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8b67f8cf2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8b67f8cf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2cb40fa7e8070a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2cb40fa7e8070a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2cb40fa7e8070a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2cb40fa7e8070a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22aec64e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22aec64e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b67f8cf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b67f8cf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2cb40fa7e8070a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2cb40fa7e8070a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22aec64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122aec64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122aec64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122aec64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122aec64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122aec64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122aec64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122aec64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122aec64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122aec64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122aec64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122aec64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122aec64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122aec64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122aec64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122aec64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6a80ecc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6a80ecc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b67f8cf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b67f8cf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122aec64e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122aec64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122aec64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122aec64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6a80ecc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6a80ecc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6a80ecc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6a80ecc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2cb40fa7e8070a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2cb40fa7e8070a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122aec64e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122aec64e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122aec64e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122aec64e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8b67f8c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8b67f8c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8b67f8cf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8b67f8c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8b67f8cf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8b67f8cf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8b67f8cf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8b67f8cf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8b67f8cf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8b67f8cf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8b67f8cf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8b67f8cf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F3F3F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3" name="Google Shape;5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6" name="Google Shape;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" showMasterSp="0">
  <p:cSld name="TITLE_AND_BODY_1">
    <p:bg>
      <p:bgPr>
        <a:solidFill>
          <a:srgbClr val="75C36E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24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9" name="Google Shape;69;p24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25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3" name="Google Shape;73;p25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26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7" name="Google Shape;77;p26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27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81" name="Google Shape;81;p27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2" name="Google Shape;82;p27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" showMasterSp="0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/>
          <p:nvPr/>
        </p:nvSpPr>
        <p:spPr>
          <a:xfrm>
            <a:off x="739395" y="1923100"/>
            <a:ext cx="1938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Helvetica Neue"/>
              <a:buNone/>
            </a:pPr>
            <a:r>
              <a:rPr i="0" lang="en" sz="1800" u="none" cap="none" strike="noStrike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LECTURE </a:t>
            </a:r>
            <a:r>
              <a:rPr lang="en" sz="1800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764389" y="2464051"/>
            <a:ext cx="6047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1400"/>
              <a:buFont typeface="Helvetica Neue"/>
              <a:buNone/>
              <a:defRPr b="1" i="0" sz="3800" u="none" cap="none" strike="noStrike">
                <a:solidFill>
                  <a:srgbClr val="6191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9"/>
          <p:cNvSpPr/>
          <p:nvPr/>
        </p:nvSpPr>
        <p:spPr>
          <a:xfrm>
            <a:off x="637237" y="691308"/>
            <a:ext cx="2400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Helvetica Neue"/>
              <a:buNone/>
            </a:pPr>
            <a:r>
              <a:rPr i="0" lang="en" sz="1800" u="none" cap="none" strike="noStrike">
                <a:solidFill>
                  <a:srgbClr val="53585F"/>
                </a:solidFill>
                <a:latin typeface="Lato"/>
                <a:ea typeface="Lato"/>
                <a:cs typeface="Lato"/>
                <a:sym typeface="Lato"/>
              </a:rPr>
              <a:t>WEB DESIGN DECAL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29"/>
          <p:cNvSpPr/>
          <p:nvPr/>
        </p:nvSpPr>
        <p:spPr>
          <a:xfrm>
            <a:off x="-12344" y="4394323"/>
            <a:ext cx="9168600" cy="753300"/>
          </a:xfrm>
          <a:prstGeom prst="rect">
            <a:avLst/>
          </a:prstGeom>
          <a:solidFill>
            <a:srgbClr val="6191C2"/>
          </a:solidFill>
          <a:ln>
            <a:noFill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5" name="Google Shape;95;p29"/>
          <p:cNvCxnSpPr/>
          <p:nvPr/>
        </p:nvCxnSpPr>
        <p:spPr>
          <a:xfrm>
            <a:off x="764389" y="2332637"/>
            <a:ext cx="21465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6" name="Google Shape;96;p29"/>
          <p:cNvSpPr/>
          <p:nvPr/>
        </p:nvSpPr>
        <p:spPr>
          <a:xfrm>
            <a:off x="753621" y="3225367"/>
            <a:ext cx="4967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Getting started with HTML, CSS, and Javascript</a:t>
            </a:r>
            <a:endParaRPr/>
          </a:p>
        </p:txBody>
      </p:sp>
      <p:sp>
        <p:nvSpPr>
          <p:cNvPr id="97" name="Google Shape;97;p29"/>
          <p:cNvSpPr txBox="1"/>
          <p:nvPr>
            <p:ph idx="12" type="sldNum"/>
          </p:nvPr>
        </p:nvSpPr>
        <p:spPr>
          <a:xfrm>
            <a:off x="65532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 showMasterSp="0">
  <p:cSld name="Hero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/>
          <p:nvPr>
            <p:ph type="title"/>
          </p:nvPr>
        </p:nvSpPr>
        <p:spPr>
          <a:xfrm>
            <a:off x="457200" y="596726"/>
            <a:ext cx="82296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0" i="0" sz="3200" u="none" cap="none" strike="noStrike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Google Shape;100;p30"/>
          <p:cNvSpPr/>
          <p:nvPr/>
        </p:nvSpPr>
        <p:spPr>
          <a:xfrm>
            <a:off x="7330631" y="4812568"/>
            <a:ext cx="1663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6191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DESIGN DECAL</a:t>
            </a:r>
            <a:endParaRPr/>
          </a:p>
        </p:txBody>
      </p:sp>
      <p:sp>
        <p:nvSpPr>
          <p:cNvPr id="101" name="Google Shape;101;p30"/>
          <p:cNvSpPr txBox="1"/>
          <p:nvPr>
            <p:ph idx="12" type="sldNum"/>
          </p:nvPr>
        </p:nvSpPr>
        <p:spPr>
          <a:xfrm>
            <a:off x="65532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/>
          <p:nvPr>
            <p:ph type="title"/>
          </p:nvPr>
        </p:nvSpPr>
        <p:spPr>
          <a:xfrm>
            <a:off x="457200" y="491316"/>
            <a:ext cx="8229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" type="body"/>
          </p:nvPr>
        </p:nvSpPr>
        <p:spPr>
          <a:xfrm>
            <a:off x="457200" y="1132285"/>
            <a:ext cx="82629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" name="Google Shape;105;p31"/>
          <p:cNvSpPr txBox="1"/>
          <p:nvPr>
            <p:ph idx="12" type="sldNum"/>
          </p:nvPr>
        </p:nvSpPr>
        <p:spPr>
          <a:xfrm>
            <a:off x="65532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" showMasterSp="0">
  <p:cSld name="Imag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 txBox="1"/>
          <p:nvPr>
            <p:ph type="title"/>
          </p:nvPr>
        </p:nvSpPr>
        <p:spPr>
          <a:xfrm>
            <a:off x="446735" y="4626562"/>
            <a:ext cx="55335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32"/>
          <p:cNvSpPr/>
          <p:nvPr>
            <p:ph idx="2" type="pic"/>
          </p:nvPr>
        </p:nvSpPr>
        <p:spPr>
          <a:xfrm>
            <a:off x="-111103" y="-56123"/>
            <a:ext cx="93663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" name="Google Shape;109;p32"/>
          <p:cNvSpPr txBox="1"/>
          <p:nvPr>
            <p:ph idx="1" type="body"/>
          </p:nvPr>
        </p:nvSpPr>
        <p:spPr>
          <a:xfrm>
            <a:off x="462333" y="4418550"/>
            <a:ext cx="7058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None/>
              <a:defRPr b="1" i="0" sz="1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Google Shape;110;p32"/>
          <p:cNvSpPr/>
          <p:nvPr/>
        </p:nvSpPr>
        <p:spPr>
          <a:xfrm>
            <a:off x="7330631" y="4812568"/>
            <a:ext cx="1663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6191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DESIGN DECAL</a:t>
            </a:r>
            <a:endParaRPr/>
          </a:p>
        </p:txBody>
      </p:sp>
      <p:cxnSp>
        <p:nvCxnSpPr>
          <p:cNvPr id="111" name="Google Shape;111;p32"/>
          <p:cNvCxnSpPr/>
          <p:nvPr/>
        </p:nvCxnSpPr>
        <p:spPr>
          <a:xfrm>
            <a:off x="-6189" y="4284586"/>
            <a:ext cx="9156300" cy="0"/>
          </a:xfrm>
          <a:prstGeom prst="straightConnector1">
            <a:avLst/>
          </a:prstGeom>
          <a:noFill/>
          <a:ln cap="flat" cmpd="sng" w="12700">
            <a:solidFill>
              <a:srgbClr val="535353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65532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8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3" name="Google Shape;23;p8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9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7" name="Google Shape;27;p9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10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1" name="Google Shape;31;p10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43" name="Google Shape;43;p13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type="title"/>
          </p:nvPr>
        </p:nvSpPr>
        <p:spPr>
          <a:xfrm>
            <a:off x="457200" y="491316"/>
            <a:ext cx="8229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>
            <a:off x="457200" y="1437085"/>
            <a:ext cx="82629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Google Shape;87;p28"/>
          <p:cNvSpPr/>
          <p:nvPr/>
        </p:nvSpPr>
        <p:spPr>
          <a:xfrm>
            <a:off x="518965" y="1021950"/>
            <a:ext cx="1968900" cy="31800"/>
          </a:xfrm>
          <a:prstGeom prst="rect">
            <a:avLst/>
          </a:prstGeom>
          <a:solidFill>
            <a:srgbClr val="6191C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28"/>
          <p:cNvSpPr/>
          <p:nvPr/>
        </p:nvSpPr>
        <p:spPr>
          <a:xfrm>
            <a:off x="7330631" y="4812568"/>
            <a:ext cx="1663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6191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DESIGN DECAL</a:t>
            </a:r>
            <a:endParaRPr/>
          </a:p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65532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  <a:def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inyurl.com/wdd-if-loo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inyurl.com/wdd-for-loo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stackoverflow.com/questions/7062775/is-jquery-a-javascript-library-or-framework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medium.com/datafire-io/libraries-vs-frameworks-626cdde799a7" TargetMode="External"/><Relationship Id="rId4" Type="http://schemas.openxmlformats.org/officeDocument/2006/relationships/hyperlink" Target="https://softwareengineering.stackexchange.com/questions/307660/what-is-the-difference-between-a-3rd-party-lib-and-a-plugin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javascripting.com/" TargetMode="External"/><Relationship Id="rId4" Type="http://schemas.openxmlformats.org/officeDocument/2006/relationships/hyperlink" Target="https://plugins.jquery.com/" TargetMode="External"/><Relationship Id="rId5" Type="http://schemas.openxmlformats.org/officeDocument/2006/relationships/hyperlink" Target="https://www.creativebloq.com/jquery/top-jquery-plugins-6133175" TargetMode="External"/><Relationship Id="rId6" Type="http://schemas.openxmlformats.org/officeDocument/2006/relationships/hyperlink" Target="https://tutorialzine.com/2013/04/50-amazing-jquery-plugins" TargetMode="External"/><Relationship Id="rId7" Type="http://schemas.openxmlformats.org/officeDocument/2006/relationships/hyperlink" Target="http://www.unheap.com/" TargetMode="External"/><Relationship Id="rId8" Type="http://schemas.openxmlformats.org/officeDocument/2006/relationships/hyperlink" Target="https://getflywheel.com/layout/best-javascript-libraries-frameworks-2019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vincentgarreau.com/particles.js/" TargetMode="External"/><Relationship Id="rId4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jqueryui.com/" TargetMode="External"/><Relationship Id="rId4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isotope.metafizzy.co/" TargetMode="External"/><Relationship Id="rId4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imakewebthings.com/waypoints/" TargetMode="External"/><Relationship Id="rId4" Type="http://schemas.openxmlformats.org/officeDocument/2006/relationships/hyperlink" Target="http://oncokdm.com/" TargetMode="External"/><Relationship Id="rId5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quilljs.com/" TargetMode="External"/><Relationship Id="rId4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jqueryscript.net/animation/Confetti-Animation-jQuery-Canvas-Confetti-js.html" TargetMode="External"/><Relationship Id="rId4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lyr.io/" TargetMode="External"/><Relationship Id="rId4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reensock.com/" TargetMode="External"/><Relationship Id="rId4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snapsvg.io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hyperlink" Target="https://scrollmagic.io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threejs.org" TargetMode="External"/><Relationship Id="rId4" Type="http://schemas.openxmlformats.org/officeDocument/2006/relationships/hyperlink" Target="http://threejs.org" TargetMode="External"/><Relationship Id="rId5" Type="http://schemas.openxmlformats.org/officeDocument/2006/relationships/hyperlink" Target="https://tympanus.net/codrops/2016/04/26/the-aviator-animating-basic-3d-scene-threejs/" TargetMode="External"/><Relationship Id="rId6" Type="http://schemas.openxmlformats.org/officeDocument/2006/relationships/hyperlink" Target="https://tympanus.net/codrops/2016/04/26/the-aviator-animating-basic-3d-scene-threejs/" TargetMode="External"/><Relationship Id="rId7" Type="http://schemas.openxmlformats.org/officeDocument/2006/relationships/hyperlink" Target="https://tympanus.net/codrops/2016/04/26/the-aviator-animating-basic-3d-scene-threejs/" TargetMode="External"/><Relationship Id="rId8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hyperlink" Target="http://brm.io/matter-js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Relationship Id="rId4" Type="http://schemas.openxmlformats.org/officeDocument/2006/relationships/hyperlink" Target="http://www.pixijs.com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medium.com/@mattburgess/all-javascript-frameworks-are-terrible-e68d8865183e" TargetMode="External"/><Relationship Id="rId4" Type="http://schemas.openxmlformats.org/officeDocument/2006/relationships/hyperlink" Target="https://medium.com/@mattburgess/javascript-frameworks-are-great-2df4a3f0b24d" TargetMode="External"/><Relationship Id="rId9" Type="http://schemas.openxmlformats.org/officeDocument/2006/relationships/hyperlink" Target="https://codeburst.io/why-you-shouldnt-spend-one-more-second-choosing-a-javascript-framework-3396e0fb1d96" TargetMode="External"/><Relationship Id="rId5" Type="http://schemas.openxmlformats.org/officeDocument/2006/relationships/hyperlink" Target="https://dev.to/gypsydave5/why-you-shouldnt-use-a-web-framework-3g24" TargetMode="External"/><Relationship Id="rId6" Type="http://schemas.openxmlformats.org/officeDocument/2006/relationships/hyperlink" Target="https://opensource.com/article/17/6/javascript-frameworks" TargetMode="External"/><Relationship Id="rId7" Type="http://schemas.openxmlformats.org/officeDocument/2006/relationships/hyperlink" Target="https://www.giftofspeed.com/dont-use-javascript-libraries/" TargetMode="External"/><Relationship Id="rId8" Type="http://schemas.openxmlformats.org/officeDocument/2006/relationships/hyperlink" Target="https://medium.com/dailyjs/the-deepest-reason-why-modern-javascript-frameworks-exist-933b86ebc445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w3.org/standards/webdesign/script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kamranahmedse/developer-roadmap" TargetMode="External"/><Relationship Id="rId4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 txBox="1"/>
          <p:nvPr>
            <p:ph type="title"/>
          </p:nvPr>
        </p:nvSpPr>
        <p:spPr>
          <a:xfrm>
            <a:off x="914400" y="2400300"/>
            <a:ext cx="58791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Conditionals, Loops, and Arrays,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More JS Libraries</a:t>
            </a:r>
            <a:endParaRPr/>
          </a:p>
        </p:txBody>
      </p:sp>
      <p:sp>
        <p:nvSpPr>
          <p:cNvPr id="118" name="Google Shape;118;p33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Week 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if … else if … else</a:t>
            </a:r>
            <a:r>
              <a:rPr lang="en"/>
              <a:t> statement</a:t>
            </a:r>
            <a:endParaRPr/>
          </a:p>
        </p:txBody>
      </p:sp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593975" y="1028700"/>
            <a:ext cx="58221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“Number is 3”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">
                <a:solidFill>
                  <a:srgbClr val="E45649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&gt; 3)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“Greater than 3”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“Less than 3”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/>
              <a:t> statements inside other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/>
              <a:t> statements!</a:t>
            </a:r>
            <a:endParaRPr/>
          </a:p>
        </p:txBody>
      </p:sp>
      <p:sp>
        <p:nvSpPr>
          <p:cNvPr id="181" name="Google Shape;181;p43"/>
          <p:cNvSpPr txBox="1"/>
          <p:nvPr>
            <p:ph idx="1" type="body"/>
          </p:nvPr>
        </p:nvSpPr>
        <p:spPr>
          <a:xfrm>
            <a:off x="593975" y="1028700"/>
            <a:ext cx="75897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&lt;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&lt;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“Both a and b are less than 10”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idx="1" type="body"/>
          </p:nvPr>
        </p:nvSpPr>
        <p:spPr>
          <a:xfrm>
            <a:off x="502925" y="457200"/>
            <a:ext cx="8138100" cy="3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/>
              <a:t>Demo</a:t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 u="sng">
                <a:hlinkClick r:id="rId3"/>
              </a:rPr>
              <a:t>https://tinyurl.com/wdd-if-loop</a:t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Loopy Loops!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rgbClr val="6191C2"/>
                </a:solidFill>
              </a:rPr>
              <a:t>for loop</a:t>
            </a:r>
            <a:r>
              <a:rPr lang="en"/>
              <a:t> allows you to repeat some code until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certain </a:t>
            </a:r>
            <a:r>
              <a:rPr lang="en">
                <a:solidFill>
                  <a:schemeClr val="accent6"/>
                </a:solidFill>
              </a:rPr>
              <a:t>condition is met</a:t>
            </a:r>
            <a:r>
              <a:rPr lang="en"/>
              <a:t>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for a certain </a:t>
            </a:r>
            <a:r>
              <a:rPr lang="en">
                <a:solidFill>
                  <a:schemeClr val="accent6"/>
                </a:solidFill>
              </a:rPr>
              <a:t>number of times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8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/>
              <a:t> loop?</a:t>
            </a:r>
            <a:endParaRPr/>
          </a:p>
        </p:txBody>
      </p:sp>
      <p:sp>
        <p:nvSpPr>
          <p:cNvPr id="206" name="Google Shape;206;p48"/>
          <p:cNvSpPr txBox="1"/>
          <p:nvPr>
            <p:ph idx="1" type="body"/>
          </p:nvPr>
        </p:nvSpPr>
        <p:spPr>
          <a:xfrm>
            <a:off x="4744075" y="1028700"/>
            <a:ext cx="3973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7" name="Google Shape;207;p48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Does a thing for you a certain number times without you having to write out every single iteration</a:t>
            </a:r>
            <a:endParaRPr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Cleaner, more maintainable code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a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/>
              <a:t> loop?</a:t>
            </a:r>
            <a:endParaRPr/>
          </a:p>
        </p:txBody>
      </p:sp>
      <p:sp>
        <p:nvSpPr>
          <p:cNvPr id="213" name="Google Shape;213;p49"/>
          <p:cNvSpPr txBox="1"/>
          <p:nvPr>
            <p:ph idx="1" type="body"/>
          </p:nvPr>
        </p:nvSpPr>
        <p:spPr>
          <a:xfrm>
            <a:off x="533425" y="1170050"/>
            <a:ext cx="3973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4" name="Google Shape;214;p49"/>
          <p:cNvCxnSpPr/>
          <p:nvPr/>
        </p:nvCxnSpPr>
        <p:spPr>
          <a:xfrm flipH="1" rot="10800000">
            <a:off x="3694475" y="2466625"/>
            <a:ext cx="702000" cy="11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49"/>
          <p:cNvSpPr txBox="1"/>
          <p:nvPr>
            <p:ph idx="1" type="body"/>
          </p:nvPr>
        </p:nvSpPr>
        <p:spPr>
          <a:xfrm>
            <a:off x="4744075" y="1028700"/>
            <a:ext cx="3973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/>
              <a:t> loop breakdown: start</a:t>
            </a:r>
            <a:endParaRPr/>
          </a:p>
        </p:txBody>
      </p:sp>
      <p:sp>
        <p:nvSpPr>
          <p:cNvPr id="221" name="Google Shape;221;p50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Create a variable named 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Stands for “index”</a:t>
            </a:r>
            <a:endParaRPr>
              <a:solidFill>
                <a:schemeClr val="lt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Set the variable value to 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2" name="Google Shape;222;p50"/>
          <p:cNvSpPr txBox="1"/>
          <p:nvPr>
            <p:ph idx="1" type="body"/>
          </p:nvPr>
        </p:nvSpPr>
        <p:spPr>
          <a:xfrm>
            <a:off x="4744075" y="1028700"/>
            <a:ext cx="3973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A626A4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200">
                <a:solidFill>
                  <a:schemeClr val="lt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chemeClr val="lt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/>
              <a:t> loop breakdown: end</a:t>
            </a:r>
            <a:endParaRPr/>
          </a:p>
        </p:txBody>
      </p:sp>
      <p:sp>
        <p:nvSpPr>
          <p:cNvPr id="228" name="Google Shape;228;p51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Keep doing the action(s) inside the for loop while 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chemeClr val="lt2"/>
                </a:solidFill>
              </a:rPr>
              <a:t> is less than 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9" name="Google Shape;229;p51"/>
          <p:cNvSpPr txBox="1"/>
          <p:nvPr>
            <p:ph idx="1" type="body"/>
          </p:nvPr>
        </p:nvSpPr>
        <p:spPr>
          <a:xfrm>
            <a:off x="4744075" y="1028700"/>
            <a:ext cx="3973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200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chemeClr val="lt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Statements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/>
              <a:t> loop breakdown: repeat</a:t>
            </a:r>
            <a:endParaRPr/>
          </a:p>
        </p:txBody>
      </p:sp>
      <p:sp>
        <p:nvSpPr>
          <p:cNvPr id="235" name="Google Shape;235;p52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Increment 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chemeClr val="lt2"/>
                </a:solidFill>
              </a:rPr>
              <a:t> by 1 every time the loop repeats execution</a:t>
            </a:r>
            <a:endParaRPr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Also written as 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i += 1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" name="Google Shape;236;p52"/>
          <p:cNvSpPr txBox="1"/>
          <p:nvPr>
            <p:ph idx="1" type="body"/>
          </p:nvPr>
        </p:nvSpPr>
        <p:spPr>
          <a:xfrm>
            <a:off x="4744075" y="1028700"/>
            <a:ext cx="3973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“counting to 9: ”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+ </a:t>
            </a:r>
            <a:r>
              <a:rPr lang="en" sz="12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print?</a:t>
            </a:r>
            <a:endParaRPr/>
          </a:p>
        </p:txBody>
      </p:sp>
      <p:sp>
        <p:nvSpPr>
          <p:cNvPr id="242" name="Google Shape;242;p53"/>
          <p:cNvSpPr txBox="1"/>
          <p:nvPr>
            <p:ph idx="1" type="body"/>
          </p:nvPr>
        </p:nvSpPr>
        <p:spPr>
          <a:xfrm>
            <a:off x="50297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print?</a:t>
            </a:r>
            <a:endParaRPr/>
          </a:p>
        </p:txBody>
      </p:sp>
      <p:sp>
        <p:nvSpPr>
          <p:cNvPr id="248" name="Google Shape;248;p54"/>
          <p:cNvSpPr txBox="1"/>
          <p:nvPr>
            <p:ph idx="1" type="body"/>
          </p:nvPr>
        </p:nvSpPr>
        <p:spPr>
          <a:xfrm>
            <a:off x="50297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print?</a:t>
            </a:r>
            <a:endParaRPr/>
          </a:p>
        </p:txBody>
      </p:sp>
      <p:sp>
        <p:nvSpPr>
          <p:cNvPr id="254" name="Google Shape;254;p55"/>
          <p:cNvSpPr txBox="1"/>
          <p:nvPr>
            <p:ph idx="1" type="body"/>
          </p:nvPr>
        </p:nvSpPr>
        <p:spPr>
          <a:xfrm>
            <a:off x="50297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print?</a:t>
            </a:r>
            <a:endParaRPr/>
          </a:p>
        </p:txBody>
      </p:sp>
      <p:sp>
        <p:nvSpPr>
          <p:cNvPr id="260" name="Google Shape;260;p56"/>
          <p:cNvSpPr txBox="1"/>
          <p:nvPr>
            <p:ph idx="1" type="body"/>
          </p:nvPr>
        </p:nvSpPr>
        <p:spPr>
          <a:xfrm>
            <a:off x="50297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i, j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print?</a:t>
            </a:r>
            <a:endParaRPr/>
          </a:p>
        </p:txBody>
      </p:sp>
      <p:sp>
        <p:nvSpPr>
          <p:cNvPr id="266" name="Google Shape;266;p57"/>
          <p:cNvSpPr txBox="1"/>
          <p:nvPr>
            <p:ph idx="1" type="body"/>
          </p:nvPr>
        </p:nvSpPr>
        <p:spPr>
          <a:xfrm>
            <a:off x="50297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++) {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i, j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“potate”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8"/>
          <p:cNvSpPr txBox="1"/>
          <p:nvPr>
            <p:ph type="title"/>
          </p:nvPr>
        </p:nvSpPr>
        <p:spPr>
          <a:xfrm>
            <a:off x="502925" y="457200"/>
            <a:ext cx="81381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Kinds of Loops</a:t>
            </a:r>
            <a:endParaRPr/>
          </a:p>
        </p:txBody>
      </p:sp>
      <p:sp>
        <p:nvSpPr>
          <p:cNvPr id="272" name="Google Shape;272;p58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While loops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Do-while loops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For-each loops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Froot Loops!</a:t>
            </a:r>
            <a:endParaRPr sz="1800">
              <a:solidFill>
                <a:srgbClr val="6191C2"/>
              </a:solidFill>
            </a:endParaRPr>
          </a:p>
        </p:txBody>
      </p:sp>
      <p:pic>
        <p:nvPicPr>
          <p:cNvPr id="273" name="Google Shape;2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350" y="895688"/>
            <a:ext cx="20955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0"/>
          <p:cNvSpPr txBox="1"/>
          <p:nvPr>
            <p:ph idx="1" type="body"/>
          </p:nvPr>
        </p:nvSpPr>
        <p:spPr>
          <a:xfrm>
            <a:off x="502925" y="457200"/>
            <a:ext cx="8138100" cy="3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/>
              <a:t>Demo</a:t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 u="sng">
                <a:hlinkClick r:id="rId3"/>
              </a:rPr>
              <a:t>https://tinyurl.com/wdd-for-loop</a:t>
            </a:r>
            <a:endParaRPr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rgbClr val="6191C2"/>
                </a:solidFill>
              </a:rPr>
              <a:t>conditional statement</a:t>
            </a:r>
            <a:r>
              <a:rPr lang="en"/>
              <a:t> allows you to do different things based on the truthiness of a </a:t>
            </a:r>
            <a:r>
              <a:rPr lang="en">
                <a:solidFill>
                  <a:schemeClr val="accent6"/>
                </a:solidFill>
              </a:rPr>
              <a:t>condition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999999"/>
                </a:solidFill>
              </a:rPr>
              <a:t>“If x is the case, then do y!”</a:t>
            </a:r>
            <a:endParaRPr b="0"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2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JavaScript, an array is a list of values</a:t>
            </a:r>
            <a:br>
              <a:rPr lang="en"/>
            </a:br>
            <a:r>
              <a:rPr lang="en"/>
              <a:t>(perhaps of different types)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examples</a:t>
            </a:r>
            <a:endParaRPr/>
          </a:p>
        </p:txBody>
      </p:sp>
      <p:sp>
        <p:nvSpPr>
          <p:cNvPr id="298" name="Google Shape;298;p63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4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102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82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34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4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4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"WDD"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"is"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"awesome!"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4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4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"It is"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2018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4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4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"Is it"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432</a:t>
            </a:r>
            <a:r>
              <a:rPr lang="en" sz="14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indexing</a:t>
            </a:r>
            <a:endParaRPr/>
          </a:p>
        </p:txBody>
      </p:sp>
      <p:sp>
        <p:nvSpPr>
          <p:cNvPr id="304" name="Google Shape;304;p64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 lot of programming languages have zero-indexed arrays, so to get the first item from an array, we use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5" name="Google Shape;305;p64"/>
          <p:cNvSpPr txBox="1"/>
          <p:nvPr/>
        </p:nvSpPr>
        <p:spPr>
          <a:xfrm>
            <a:off x="46177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"potato"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(numbers[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20</a:t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(numbers[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potato</a:t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(numbers[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30</a:t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Similar to how strings output characters</a:t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"WDD"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(text[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W</a:t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(text[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D</a:t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properties &amp; methods</a:t>
            </a:r>
            <a:endParaRPr/>
          </a:p>
        </p:txBody>
      </p:sp>
      <p:sp>
        <p:nvSpPr>
          <p:cNvPr id="311" name="Google Shape;311;p65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" sz="1300"/>
            </a:br>
            <a:r>
              <a:rPr lang="en" sz="1300"/>
              <a:t>Returns the length of the array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push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(item1,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item2,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item3,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…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300"/>
            </a:br>
            <a:r>
              <a:rPr lang="en" sz="1300"/>
              <a:t>Adds a new item to the end of the array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 sz="1300"/>
            </a:br>
            <a:r>
              <a:rPr lang="en" sz="1300"/>
              <a:t>Removes the last item in the list and returns it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Notice that the array mutates "internally"</a:t>
            </a:r>
            <a:endParaRPr i="1" sz="1300"/>
          </a:p>
        </p:txBody>
      </p:sp>
      <p:sp>
        <p:nvSpPr>
          <p:cNvPr id="312" name="Google Shape;312;p65"/>
          <p:cNvSpPr txBox="1"/>
          <p:nvPr/>
        </p:nvSpPr>
        <p:spPr>
          <a:xfrm>
            <a:off x="46177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[];</a:t>
            </a:r>
            <a:endParaRPr sz="9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9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0</a:t>
            </a:r>
            <a:endParaRPr i="1" sz="9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push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(numbers);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9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[1, 2, 3]</a:t>
            </a:r>
            <a:endParaRPr i="1" sz="9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9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3</a:t>
            </a:r>
            <a:endParaRPr i="1" sz="9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9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(numbers);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9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[1, 2]</a:t>
            </a:r>
            <a:endParaRPr i="1" sz="9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9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2</a:t>
            </a:r>
            <a:endParaRPr i="1" sz="9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push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(numbers);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9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[1, 2, 4, 5, 6]</a:t>
            </a:r>
            <a:endParaRPr i="1" sz="9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en" sz="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9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5</a:t>
            </a:r>
            <a:endParaRPr sz="10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Iterating over an array</a:t>
            </a:r>
            <a:endParaRPr/>
          </a:p>
        </p:txBody>
      </p:sp>
      <p:sp>
        <p:nvSpPr>
          <p:cNvPr id="318" name="Google Shape;318;p66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Approaching from a traditional for-loop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Since there are as many 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farms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/>
              <a:t>strings in the array, we iterate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/>
              <a:t>over the range of indices and use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farms[i] </a:t>
            </a:r>
            <a:r>
              <a:rPr lang="en"/>
              <a:t>to get the name of each farm in the array.</a:t>
            </a:r>
            <a:endParaRPr/>
          </a:p>
        </p:txBody>
      </p:sp>
      <p:sp>
        <p:nvSpPr>
          <p:cNvPr id="319" name="Google Shape;319;p66"/>
          <p:cNvSpPr txBox="1"/>
          <p:nvPr/>
        </p:nvSpPr>
        <p:spPr>
          <a:xfrm>
            <a:off x="46177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farms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endParaRPr sz="10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"Homegrown Organic Farms"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"Tomatero Organic Farm"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"Tutti Frutti Farms"</a:t>
            </a:r>
            <a:endParaRPr sz="1000">
              <a:solidFill>
                <a:srgbClr val="50A1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0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farms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0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000">
                <a:solidFill>
                  <a:srgbClr val="C1840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0184B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"Does"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farms[i],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"have potatoes?"</a:t>
            </a: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8"/>
          <p:cNvPicPr preferRelativeResize="0"/>
          <p:nvPr/>
        </p:nvPicPr>
        <p:blipFill rotWithShape="1">
          <a:blip r:embed="rId3">
            <a:alphaModFix/>
          </a:blip>
          <a:srcRect b="17196" l="59925" r="20991" t="60548"/>
          <a:stretch/>
        </p:blipFill>
        <p:spPr>
          <a:xfrm>
            <a:off x="4976425" y="2901875"/>
            <a:ext cx="1604661" cy="12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8"/>
          <p:cNvPicPr preferRelativeResize="0"/>
          <p:nvPr/>
        </p:nvPicPr>
        <p:blipFill rotWithShape="1">
          <a:blip r:embed="rId3">
            <a:alphaModFix/>
          </a:blip>
          <a:srcRect b="17196" l="59925" r="20991" t="60548"/>
          <a:stretch/>
        </p:blipFill>
        <p:spPr>
          <a:xfrm>
            <a:off x="4006350" y="3150850"/>
            <a:ext cx="1604661" cy="12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8"/>
          <p:cNvPicPr preferRelativeResize="0"/>
          <p:nvPr/>
        </p:nvPicPr>
        <p:blipFill rotWithShape="1">
          <a:blip r:embed="rId4">
            <a:alphaModFix/>
          </a:blip>
          <a:srcRect b="29383" l="40586" r="27675" t="19003"/>
          <a:stretch/>
        </p:blipFill>
        <p:spPr>
          <a:xfrm>
            <a:off x="4666450" y="325225"/>
            <a:ext cx="2445399" cy="265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On the Pasta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9"/>
          <p:cNvSpPr txBox="1"/>
          <p:nvPr>
            <p:ph type="title"/>
          </p:nvPr>
        </p:nvSpPr>
        <p:spPr>
          <a:xfrm>
            <a:off x="502925" y="457200"/>
            <a:ext cx="81381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and Frameworks and Libraries, Oh My!</a:t>
            </a:r>
            <a:endParaRPr/>
          </a:p>
        </p:txBody>
      </p:sp>
      <p:sp>
        <p:nvSpPr>
          <p:cNvPr id="337" name="Google Shape;337;p69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Where JavaScript is a </a:t>
            </a:r>
            <a:r>
              <a:rPr b="1" lang="en" sz="1800"/>
              <a:t>language</a:t>
            </a:r>
            <a:r>
              <a:rPr lang="en" sz="1800"/>
              <a:t>, jQuery is a </a:t>
            </a:r>
            <a:r>
              <a:rPr b="1" lang="en" sz="1800"/>
              <a:t>library</a:t>
            </a:r>
            <a:r>
              <a:rPr lang="en" sz="1800"/>
              <a:t>: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JavaScript, like HTML or CSS, has a set of syntax rules that define a logical, executable environment.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Frameworks, libraries, and plugins are built on top of a language, and act as tools that we can use right out of the box.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Handy article: </a:t>
            </a:r>
            <a:r>
              <a:rPr lang="en" sz="1800" u="sng">
                <a:solidFill>
                  <a:srgbClr val="6191C2"/>
                </a:solidFill>
                <a:hlinkClick r:id="rId3"/>
              </a:rPr>
              <a:t>is jQuery a framework or a library</a:t>
            </a:r>
            <a:endParaRPr sz="1800">
              <a:solidFill>
                <a:srgbClr val="6191C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Languages and Frameworks and Libraries, Oh My!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7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" sz="1800">
                <a:solidFill>
                  <a:schemeClr val="lt2"/>
                </a:solidFill>
              </a:rPr>
              <a:t>What about </a:t>
            </a:r>
            <a:r>
              <a:rPr b="1" lang="en" sz="1800">
                <a:solidFill>
                  <a:schemeClr val="lt2"/>
                </a:solidFill>
              </a:rPr>
              <a:t>frameworks</a:t>
            </a:r>
            <a:r>
              <a:rPr lang="en" sz="1800">
                <a:solidFill>
                  <a:schemeClr val="lt2"/>
                </a:solidFill>
              </a:rPr>
              <a:t>, </a:t>
            </a:r>
            <a:r>
              <a:rPr b="1" lang="en" sz="1800">
                <a:solidFill>
                  <a:schemeClr val="lt2"/>
                </a:solidFill>
              </a:rPr>
              <a:t>libraries</a:t>
            </a:r>
            <a:r>
              <a:rPr lang="en" sz="1800">
                <a:solidFill>
                  <a:schemeClr val="lt2"/>
                </a:solidFill>
              </a:rPr>
              <a:t> and </a:t>
            </a:r>
            <a:r>
              <a:rPr b="1" lang="en" sz="1800">
                <a:solidFill>
                  <a:schemeClr val="lt2"/>
                </a:solidFill>
              </a:rPr>
              <a:t>plugins</a:t>
            </a:r>
            <a:r>
              <a:rPr lang="en" sz="1800">
                <a:solidFill>
                  <a:schemeClr val="lt2"/>
                </a:solidFill>
              </a:rPr>
              <a:t>?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</a:pPr>
            <a:r>
              <a:rPr lang="en" sz="1800">
                <a:solidFill>
                  <a:schemeClr val="lt2"/>
                </a:solidFill>
              </a:rPr>
              <a:t>Frameworks tell us how to </a:t>
            </a:r>
            <a:r>
              <a:rPr b="1" lang="en" sz="1800">
                <a:solidFill>
                  <a:schemeClr val="lt2"/>
                </a:solidFill>
              </a:rPr>
              <a:t>structure</a:t>
            </a:r>
            <a:r>
              <a:rPr lang="en" sz="1800">
                <a:solidFill>
                  <a:schemeClr val="lt2"/>
                </a:solidFill>
              </a:rPr>
              <a:t> our code to make things easier for ourselves in the long run.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</a:pPr>
            <a:r>
              <a:rPr lang="en" sz="1800">
                <a:solidFill>
                  <a:schemeClr val="lt2"/>
                </a:solidFill>
              </a:rPr>
              <a:t>Libraries are </a:t>
            </a:r>
            <a:r>
              <a:rPr b="1" lang="en" sz="1800">
                <a:solidFill>
                  <a:schemeClr val="lt2"/>
                </a:solidFill>
              </a:rPr>
              <a:t>building blocks</a:t>
            </a:r>
            <a:r>
              <a:rPr lang="en" sz="1800">
                <a:solidFill>
                  <a:schemeClr val="lt2"/>
                </a:solidFill>
              </a:rPr>
              <a:t> that offer us generally helpful functionality for broad applications.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</a:pPr>
            <a:r>
              <a:rPr lang="en" sz="1800">
                <a:solidFill>
                  <a:schemeClr val="lt2"/>
                </a:solidFill>
              </a:rPr>
              <a:t>Plugins are </a:t>
            </a:r>
            <a:r>
              <a:rPr b="1" lang="en" sz="1800">
                <a:solidFill>
                  <a:schemeClr val="lt2"/>
                </a:solidFill>
              </a:rPr>
              <a:t>extensions</a:t>
            </a:r>
            <a:r>
              <a:rPr lang="en" sz="1800">
                <a:solidFill>
                  <a:schemeClr val="lt2"/>
                </a:solidFill>
              </a:rPr>
              <a:t> of an application, framework, or library.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Handy articles: </a:t>
            </a:r>
            <a:r>
              <a:rPr lang="en" sz="1800" u="sng">
                <a:solidFill>
                  <a:srgbClr val="6191C2"/>
                </a:solidFill>
                <a:hlinkClick r:id="rId3"/>
              </a:rPr>
              <a:t>frameworks vs. libraries</a:t>
            </a:r>
            <a:r>
              <a:rPr lang="en" sz="1800">
                <a:solidFill>
                  <a:schemeClr val="lt2"/>
                </a:solidFill>
              </a:rPr>
              <a:t> (in JS), </a:t>
            </a:r>
            <a:r>
              <a:rPr lang="en" sz="1800" u="sng">
                <a:solidFill>
                  <a:srgbClr val="6191C2"/>
                </a:solidFill>
                <a:hlinkClick r:id="rId4"/>
              </a:rPr>
              <a:t>libraries vs. plugins</a:t>
            </a:r>
            <a:r>
              <a:rPr lang="en" sz="1800">
                <a:solidFill>
                  <a:schemeClr val="lt2"/>
                </a:solidFill>
              </a:rPr>
              <a:t> (in Java)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 of booleans 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/>
              <a:t> and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/>
              <a:t>)</a:t>
            </a:r>
            <a:endParaRPr/>
          </a:p>
        </p:txBody>
      </p:sp>
      <p:sp>
        <p:nvSpPr>
          <p:cNvPr id="134" name="Google Shape;134;p36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Everything in JavaScript can be considered (“coerced”) to be </a:t>
            </a:r>
            <a:r>
              <a:rPr b="1" lang="en" sz="18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800"/>
              <a:t> or </a:t>
            </a:r>
            <a:r>
              <a:rPr b="1" lang="en" sz="1800"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Things that are considered “true-like” are called </a:t>
            </a:r>
            <a:r>
              <a:rPr b="1" lang="en" sz="1800">
                <a:solidFill>
                  <a:srgbClr val="4078F2"/>
                </a:solidFill>
              </a:rPr>
              <a:t>truthy</a:t>
            </a:r>
            <a:r>
              <a:rPr lang="en" sz="1800"/>
              <a:t>, and the others are called </a:t>
            </a:r>
            <a:r>
              <a:rPr b="1" lang="en" sz="1800">
                <a:solidFill>
                  <a:srgbClr val="E45649"/>
                </a:solidFill>
              </a:rPr>
              <a:t>falsy</a:t>
            </a:r>
            <a:r>
              <a:rPr lang="en" sz="1800"/>
              <a:t>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Falsy: </a:t>
            </a:r>
            <a:r>
              <a:rPr b="1" lang="en" sz="1800">
                <a:latin typeface="Roboto Mono"/>
                <a:ea typeface="Roboto Mono"/>
                <a:cs typeface="Roboto Mono"/>
                <a:sym typeface="Roboto Mono"/>
              </a:rPr>
              <a:t>false, 0, '', null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Truthy: most other things that aren’t empty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Comparisons or checks also evaluate to </a:t>
            </a:r>
            <a:r>
              <a:rPr b="1" lang="en" sz="18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800"/>
              <a:t> or </a:t>
            </a:r>
            <a:r>
              <a:rPr b="1" lang="en" sz="1800">
                <a:latin typeface="Roboto Mono"/>
                <a:ea typeface="Roboto Mono"/>
                <a:cs typeface="Roboto Mono"/>
                <a:sym typeface="Roboto Mono"/>
              </a:rPr>
              <a:t>false.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I find plugins?</a:t>
            </a:r>
            <a:endParaRPr/>
          </a:p>
        </p:txBody>
      </p:sp>
      <p:sp>
        <p:nvSpPr>
          <p:cNvPr id="353" name="Google Shape;353;p72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50"/>
              <a:t>tldr: Online!</a:t>
            </a:r>
            <a:endParaRPr b="1" sz="175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50"/>
              <a:t>Some nice starting points:</a:t>
            </a:r>
            <a:endParaRPr sz="1700">
              <a:solidFill>
                <a:schemeClr val="l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 u="sng">
                <a:solidFill>
                  <a:srgbClr val="6191C2"/>
                </a:solidFill>
                <a:hlinkClick r:id="rId3"/>
              </a:rPr>
              <a:t>https://www.javascripting.com/</a:t>
            </a:r>
            <a:endParaRPr u="sng">
              <a:solidFill>
                <a:srgbClr val="6191C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 u="sng">
                <a:solidFill>
                  <a:srgbClr val="6191C2"/>
                </a:solidFill>
                <a:hlinkClick r:id="rId4"/>
              </a:rPr>
              <a:t>https://plugins.jquery.com/</a:t>
            </a:r>
            <a:endParaRPr sz="1700">
              <a:solidFill>
                <a:srgbClr val="6191C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 u="sng">
                <a:solidFill>
                  <a:srgbClr val="6191C2"/>
                </a:solidFill>
                <a:hlinkClick r:id="rId5"/>
              </a:rPr>
              <a:t>https://www.creativebloq.com/jquery/top-jquery-plugins-6133175</a:t>
            </a:r>
            <a:endParaRPr sz="1700">
              <a:solidFill>
                <a:srgbClr val="6191C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 u="sng">
                <a:solidFill>
                  <a:srgbClr val="6191C2"/>
                </a:solidFill>
                <a:hlinkClick r:id="rId6"/>
              </a:rPr>
              <a:t>https://tutorialzine.com/2013/04/50-amazing-jquery-plugins</a:t>
            </a:r>
            <a:endParaRPr sz="1700">
              <a:solidFill>
                <a:srgbClr val="6191C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 u="sng">
                <a:solidFill>
                  <a:srgbClr val="6191C2"/>
                </a:solidFill>
                <a:hlinkClick r:id="rId7"/>
              </a:rPr>
              <a:t>http://www.unheap.com/</a:t>
            </a:r>
            <a:r>
              <a:rPr lang="en" sz="1700">
                <a:solidFill>
                  <a:srgbClr val="6191C2"/>
                </a:solidFill>
              </a:rPr>
              <a:t>***</a:t>
            </a:r>
            <a:endParaRPr sz="1700">
              <a:solidFill>
                <a:srgbClr val="6191C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 u="sng">
                <a:solidFill>
                  <a:srgbClr val="6191C2"/>
                </a:solidFill>
                <a:hlinkClick r:id="rId8"/>
              </a:rPr>
              <a:t>https://getflywheel.com/layout/best-javascript-libraries-frameworks-2019/</a:t>
            </a:r>
            <a:endParaRPr sz="1700">
              <a:solidFill>
                <a:srgbClr val="6191C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3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particles.js</a:t>
            </a:r>
            <a:endParaRPr sz="24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59" name="Google Shape;35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700" y="457200"/>
            <a:ext cx="6328593" cy="360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4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jQuery UI</a:t>
            </a:r>
            <a:endParaRPr sz="24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65" name="Google Shape;365;p74"/>
          <p:cNvPicPr preferRelativeResize="0"/>
          <p:nvPr/>
        </p:nvPicPr>
        <p:blipFill rotWithShape="1">
          <a:blip r:embed="rId4">
            <a:alphaModFix/>
          </a:blip>
          <a:srcRect b="10341" l="0" r="0" t="10349"/>
          <a:stretch/>
        </p:blipFill>
        <p:spPr>
          <a:xfrm>
            <a:off x="1407700" y="457200"/>
            <a:ext cx="6328593" cy="360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5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Isotope</a:t>
            </a:r>
            <a:endParaRPr sz="24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71" name="Google Shape;371;p75"/>
          <p:cNvPicPr preferRelativeResize="0"/>
          <p:nvPr/>
        </p:nvPicPr>
        <p:blipFill rotWithShape="1">
          <a:blip r:embed="rId4">
            <a:alphaModFix/>
          </a:blip>
          <a:srcRect b="9828" l="0" r="0" t="0"/>
          <a:stretch/>
        </p:blipFill>
        <p:spPr>
          <a:xfrm>
            <a:off x="1407700" y="457200"/>
            <a:ext cx="6328594" cy="360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6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Waypoints</a:t>
            </a:r>
            <a:endParaRPr sz="24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example</a:t>
            </a:r>
            <a:endParaRPr sz="18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77" name="Google Shape;377;p76"/>
          <p:cNvPicPr preferRelativeResize="0"/>
          <p:nvPr/>
        </p:nvPicPr>
        <p:blipFill rotWithShape="1">
          <a:blip r:embed="rId5">
            <a:alphaModFix/>
          </a:blip>
          <a:srcRect b="0" l="7482" r="7490" t="0"/>
          <a:stretch/>
        </p:blipFill>
        <p:spPr>
          <a:xfrm>
            <a:off x="1407700" y="457200"/>
            <a:ext cx="6328594" cy="360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7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Quill</a:t>
            </a:r>
            <a:endParaRPr sz="24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91C2"/>
              </a:solidFill>
            </a:endParaRPr>
          </a:p>
        </p:txBody>
      </p:sp>
      <p:pic>
        <p:nvPicPr>
          <p:cNvPr id="383" name="Google Shape;383;p77"/>
          <p:cNvPicPr preferRelativeResize="0"/>
          <p:nvPr/>
        </p:nvPicPr>
        <p:blipFill rotWithShape="1">
          <a:blip r:embed="rId4">
            <a:alphaModFix/>
          </a:blip>
          <a:srcRect b="-5292" l="6841" r="8376" t="-6840"/>
          <a:stretch/>
        </p:blipFill>
        <p:spPr>
          <a:xfrm>
            <a:off x="1407700" y="457200"/>
            <a:ext cx="6328597" cy="360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8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Confetti</a:t>
            </a:r>
            <a:br>
              <a:rPr lang="en" sz="1000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000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</a:rPr>
              <a:t>for when you need to recreate your berkeley letter of acceptance to feel a sense of gratification again</a:t>
            </a:r>
            <a:endParaRPr sz="10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191C2"/>
              </a:solidFill>
            </a:endParaRPr>
          </a:p>
        </p:txBody>
      </p:sp>
      <p:pic>
        <p:nvPicPr>
          <p:cNvPr id="389" name="Google Shape;389;p78"/>
          <p:cNvPicPr preferRelativeResize="0"/>
          <p:nvPr/>
        </p:nvPicPr>
        <p:blipFill rotWithShape="1">
          <a:blip r:embed="rId4">
            <a:alphaModFix/>
          </a:blip>
          <a:srcRect b="0" l="5658" r="5658" t="0"/>
          <a:stretch/>
        </p:blipFill>
        <p:spPr>
          <a:xfrm>
            <a:off x="1407700" y="457200"/>
            <a:ext cx="6328598" cy="360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9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Plyr</a:t>
            </a:r>
            <a:endParaRPr sz="18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95" name="Google Shape;395;p79"/>
          <p:cNvPicPr preferRelativeResize="0"/>
          <p:nvPr/>
        </p:nvPicPr>
        <p:blipFill rotWithShape="1">
          <a:blip r:embed="rId4">
            <a:alphaModFix/>
          </a:blip>
          <a:srcRect b="6890" l="0" r="24029" t="0"/>
          <a:stretch/>
        </p:blipFill>
        <p:spPr>
          <a:xfrm>
            <a:off x="1407700" y="457200"/>
            <a:ext cx="6328595" cy="360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0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Greensock</a:t>
            </a:r>
            <a:endParaRPr sz="18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01" name="Google Shape;40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450" y="457200"/>
            <a:ext cx="4799099" cy="36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1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SnapSVG</a:t>
            </a:r>
            <a:endParaRPr sz="18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07" name="Google Shape;40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747" y="457200"/>
            <a:ext cx="5502528" cy="36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/>
              <a:t> statement</a:t>
            </a:r>
            <a:endParaRPr/>
          </a:p>
        </p:txBody>
      </p:sp>
      <p:sp>
        <p:nvSpPr>
          <p:cNvPr id="140" name="Google Shape;140;p37"/>
          <p:cNvSpPr txBox="1"/>
          <p:nvPr>
            <p:ph idx="1" type="body"/>
          </p:nvPr>
        </p:nvSpPr>
        <p:spPr>
          <a:xfrm>
            <a:off x="4708425" y="1028700"/>
            <a:ext cx="39327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???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" name="Google Shape;141;p37"/>
          <p:cNvSpPr txBox="1"/>
          <p:nvPr>
            <p:ph idx="1" type="body"/>
          </p:nvPr>
        </p:nvSpPr>
        <p:spPr>
          <a:xfrm>
            <a:off x="593975" y="1028700"/>
            <a:ext cx="39327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// print whether </a:t>
            </a:r>
            <a:r>
              <a:rPr b="1"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is equal to 5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900" y="457200"/>
            <a:ext cx="6000198" cy="360222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82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Scrollmagic</a:t>
            </a:r>
            <a:endParaRPr sz="18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3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t</a:t>
            </a: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hree.js</a:t>
            </a:r>
            <a:endParaRPr sz="24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5"/>
              </a:rPr>
              <a:t>(</a:t>
            </a:r>
            <a:r>
              <a:rPr lang="en" sz="18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6"/>
              </a:rPr>
              <a:t>e</a:t>
            </a:r>
            <a:r>
              <a:rPr lang="en" sz="18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7"/>
              </a:rPr>
              <a:t>xample: Codrops’ “The Aviator”)</a:t>
            </a:r>
            <a:endParaRPr sz="18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19" name="Google Shape;419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8863" y="457200"/>
            <a:ext cx="4486276" cy="360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016" y="457200"/>
            <a:ext cx="5161996" cy="360222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84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matter.js</a:t>
            </a:r>
            <a:endParaRPr sz="18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13" y="457200"/>
            <a:ext cx="5674399" cy="36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85"/>
          <p:cNvSpPr txBox="1"/>
          <p:nvPr>
            <p:ph type="title"/>
          </p:nvPr>
        </p:nvSpPr>
        <p:spPr>
          <a:xfrm>
            <a:off x="457200" y="4135626"/>
            <a:ext cx="8229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PixiJS</a:t>
            </a:r>
            <a:endParaRPr sz="18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plugin or not to plugin?</a:t>
            </a:r>
            <a:endParaRPr/>
          </a:p>
        </p:txBody>
      </p:sp>
      <p:sp>
        <p:nvSpPr>
          <p:cNvPr id="437" name="Google Shape;437;p86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A very heated debate! A few online opinions for your perusal: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 u="sng">
                <a:solidFill>
                  <a:srgbClr val="6191C2"/>
                </a:solidFill>
                <a:hlinkClick r:id="rId3"/>
              </a:rPr>
              <a:t>All JavaScript frameworks are terrible</a:t>
            </a:r>
            <a:endParaRPr sz="1800">
              <a:solidFill>
                <a:srgbClr val="6191C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By the same author: </a:t>
            </a:r>
            <a:r>
              <a:rPr lang="en" sz="1800" u="sng">
                <a:solidFill>
                  <a:srgbClr val="6191C2"/>
                </a:solidFill>
                <a:hlinkClick r:id="rId4"/>
              </a:rPr>
              <a:t>JavaScript Frameworks Are Great</a:t>
            </a:r>
            <a:endParaRPr sz="1800">
              <a:solidFill>
                <a:srgbClr val="6191C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 u="sng">
                <a:solidFill>
                  <a:srgbClr val="6191C2"/>
                </a:solidFill>
                <a:hlinkClick r:id="rId5"/>
              </a:rPr>
              <a:t>Why You Shouldn't Use A Web Framework</a:t>
            </a:r>
            <a:endParaRPr sz="1800">
              <a:solidFill>
                <a:srgbClr val="6191C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 u="sng">
                <a:solidFill>
                  <a:srgbClr val="6191C2"/>
                </a:solidFill>
                <a:hlinkClick r:id="rId6"/>
              </a:rPr>
              <a:t>When not to use a JavaScript framework</a:t>
            </a:r>
            <a:endParaRPr sz="1800">
              <a:solidFill>
                <a:srgbClr val="6191C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 u="sng">
                <a:solidFill>
                  <a:srgbClr val="6191C2"/>
                </a:solidFill>
                <a:hlinkClick r:id="rId7"/>
              </a:rPr>
              <a:t>When to avoid using Javascript Libraries (Jquery)</a:t>
            </a:r>
            <a:endParaRPr sz="1800">
              <a:solidFill>
                <a:srgbClr val="6191C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 u="sng">
                <a:solidFill>
                  <a:srgbClr val="6191C2"/>
                </a:solidFill>
                <a:hlinkClick r:id="rId8"/>
              </a:rPr>
              <a:t>The deepest reason why modern JavaScript frameworks exist</a:t>
            </a:r>
            <a:endParaRPr sz="1800">
              <a:solidFill>
                <a:srgbClr val="6191C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 u="sng">
                <a:solidFill>
                  <a:srgbClr val="6191C2"/>
                </a:solidFill>
                <a:hlinkClick r:id="rId9"/>
              </a:rPr>
              <a:t>Why you shouldn’t spend one more second choosing a JS framework</a:t>
            </a:r>
            <a:endParaRPr sz="1800">
              <a:solidFill>
                <a:srgbClr val="6191C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plugin or not to plugin?</a:t>
            </a:r>
            <a:endParaRPr/>
          </a:p>
        </p:txBody>
      </p:sp>
      <p:sp>
        <p:nvSpPr>
          <p:cNvPr id="443" name="Google Shape;443;p87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Some helpful takeaways and common arguments: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Choose tools that solve problems you have had and understand, not problems that you can foresee yourself having.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Minimize complexity--use only those tools which you truly need.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Reinvent the wheel sparingly. If a tool already does something well, use it! But if it does it in an unnecessarily complex way for your use case, then build your own (e.g. grid and animation systems).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If JS already </a:t>
            </a:r>
            <a:r>
              <a:rPr lang="en" sz="1800" u="sng">
                <a:solidFill>
                  <a:srgbClr val="6191C2"/>
                </a:solidFill>
                <a:hlinkClick r:id="rId3"/>
              </a:rPr>
              <a:t>natively</a:t>
            </a:r>
            <a:r>
              <a:rPr lang="en" sz="1800"/>
              <a:t> has it, you might not need a plugin for it.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8"/>
          <p:cNvSpPr/>
          <p:nvPr/>
        </p:nvSpPr>
        <p:spPr>
          <a:xfrm>
            <a:off x="7425" y="7425"/>
            <a:ext cx="5529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88"/>
          <p:cNvSpPr txBox="1"/>
          <p:nvPr>
            <p:ph type="title"/>
          </p:nvPr>
        </p:nvSpPr>
        <p:spPr>
          <a:xfrm>
            <a:off x="5989375" y="1035450"/>
            <a:ext cx="2697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Onward and Upward: Your Web Dev Path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rgbClr val="6191C2"/>
                </a:solidFill>
                <a:hlinkClick r:id="rId3"/>
              </a:rPr>
              <a:t>roadmap</a:t>
            </a:r>
            <a:endParaRPr b="0" sz="1800">
              <a:solidFill>
                <a:srgbClr val="6191C2"/>
              </a:solidFill>
            </a:endParaRPr>
          </a:p>
        </p:txBody>
      </p:sp>
      <p:pic>
        <p:nvPicPr>
          <p:cNvPr id="450" name="Google Shape;45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88" y="91000"/>
            <a:ext cx="5210375" cy="48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/>
              <a:t> statement</a:t>
            </a:r>
            <a:endParaRPr/>
          </a:p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4708425" y="1028700"/>
            <a:ext cx="39327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Number is equal to 5!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593975" y="1028700"/>
            <a:ext cx="60354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>
                <a:solidFill>
                  <a:schemeClr val="accent6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“Number is equal to 5!”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/>
              <a:t> statement</a:t>
            </a:r>
            <a:endParaRPr/>
          </a:p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4708425" y="1028700"/>
            <a:ext cx="39327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Number is equal to 5!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Number is greater than 4!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593975" y="1028700"/>
            <a:ext cx="60354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“Number is equal to 5!”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&gt;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“Number is greater than 4!”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if … else</a:t>
            </a:r>
            <a:r>
              <a:rPr lang="en"/>
              <a:t> statement</a:t>
            </a:r>
            <a:endParaRPr/>
          </a:p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4708425" y="1028700"/>
            <a:ext cx="39327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More than 3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" name="Google Shape;162;p40"/>
          <p:cNvSpPr txBox="1"/>
          <p:nvPr>
            <p:ph idx="1" type="body"/>
          </p:nvPr>
        </p:nvSpPr>
        <p:spPr>
          <a:xfrm>
            <a:off x="593975" y="1028700"/>
            <a:ext cx="58221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&gt;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“More than 3”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">
                <a:solidFill>
                  <a:srgbClr val="E45649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“Less than or equal to 3”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if … else</a:t>
            </a:r>
            <a:r>
              <a:rPr lang="en"/>
              <a:t> statement</a:t>
            </a:r>
            <a:endParaRPr/>
          </a:p>
        </p:txBody>
      </p:sp>
      <p:sp>
        <p:nvSpPr>
          <p:cNvPr id="168" name="Google Shape;168;p41"/>
          <p:cNvSpPr txBox="1"/>
          <p:nvPr>
            <p:ph idx="1" type="body"/>
          </p:nvPr>
        </p:nvSpPr>
        <p:spPr>
          <a:xfrm>
            <a:off x="4708425" y="1028700"/>
            <a:ext cx="39327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Less than or equal to 3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41"/>
          <p:cNvSpPr txBox="1"/>
          <p:nvPr>
            <p:ph idx="1" type="body"/>
          </p:nvPr>
        </p:nvSpPr>
        <p:spPr>
          <a:xfrm>
            <a:off x="593975" y="1028700"/>
            <a:ext cx="58221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6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&gt; </a:t>
            </a: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“More than 3”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">
                <a:solidFill>
                  <a:srgbClr val="E45649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“Less than or equal to 3”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